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049"/>
            <a:ext cx="12192000" cy="791210"/>
          </a:xfrm>
          <a:custGeom>
            <a:avLst/>
            <a:gdLst/>
            <a:ahLst/>
            <a:cxnLst/>
            <a:rect l="l" t="t" r="r" b="b"/>
            <a:pathLst>
              <a:path w="12192000" h="791210">
                <a:moveTo>
                  <a:pt x="0" y="0"/>
                </a:moveTo>
                <a:lnTo>
                  <a:pt x="0" y="790955"/>
                </a:lnTo>
                <a:lnTo>
                  <a:pt x="12191999" y="790955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2A3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698"/>
            <a:ext cx="12192000" cy="803910"/>
          </a:xfrm>
          <a:custGeom>
            <a:avLst/>
            <a:gdLst/>
            <a:ahLst/>
            <a:cxnLst/>
            <a:rect l="l" t="t" r="r" b="b"/>
            <a:pathLst>
              <a:path w="12192000" h="803910">
                <a:moveTo>
                  <a:pt x="12191987" y="790956"/>
                </a:moveTo>
                <a:lnTo>
                  <a:pt x="0" y="790956"/>
                </a:lnTo>
                <a:lnTo>
                  <a:pt x="0" y="803656"/>
                </a:lnTo>
                <a:lnTo>
                  <a:pt x="12191987" y="803656"/>
                </a:lnTo>
                <a:lnTo>
                  <a:pt x="12191987" y="790956"/>
                </a:lnTo>
                <a:close/>
              </a:path>
              <a:path w="12192000" h="80391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117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1301" y="162051"/>
            <a:ext cx="11169396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52B4B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8"/>
                </a:lnTo>
                <a:lnTo>
                  <a:pt x="12191999" y="6857998"/>
                </a:lnTo>
                <a:lnTo>
                  <a:pt x="12191999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53339" y="198882"/>
            <a:ext cx="1013079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370" y="1969516"/>
            <a:ext cx="7599680" cy="466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7883" y="245871"/>
            <a:ext cx="19342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International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Council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of Nurses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The Global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Voice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Nursing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2013" y="132587"/>
            <a:ext cx="8648700" cy="4468495"/>
            <a:chOff x="112013" y="132587"/>
            <a:chExt cx="8648700" cy="44684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013" y="132587"/>
              <a:ext cx="1264920" cy="12641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3528" y="1907286"/>
              <a:ext cx="4917185" cy="269367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511301" y="162051"/>
            <a:ext cx="11169396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7295">
              <a:lnSpc>
                <a:spcPct val="100000"/>
              </a:lnSpc>
              <a:spcBef>
                <a:spcPts val="100"/>
              </a:spcBef>
              <a:tabLst>
                <a:tab pos="10026015" algn="l"/>
              </a:tabLst>
            </a:pPr>
            <a:r>
              <a:rPr lang="en-GB" dirty="0" err="1"/>
              <a:t>Ziua</a:t>
            </a:r>
            <a:r>
              <a:rPr lang="en-GB" dirty="0"/>
              <a:t> Interna</a:t>
            </a:r>
            <a:r>
              <a:rPr lang="ro-RO" dirty="0"/>
              <a:t>țională a Asistentului Medical </a:t>
            </a:r>
            <a:r>
              <a:rPr dirty="0"/>
              <a:t>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75326" y="4976367"/>
            <a:ext cx="2084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12</a:t>
            </a:r>
            <a:r>
              <a:rPr sz="2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ro-RO" sz="2800" dirty="0">
                <a:solidFill>
                  <a:srgbClr val="FFFFFF"/>
                </a:solidFill>
                <a:latin typeface="Arial MT"/>
                <a:cs typeface="Arial MT"/>
              </a:rPr>
              <a:t>mai</a:t>
            </a:r>
            <a:r>
              <a:rPr sz="2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2022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236" y="1452976"/>
            <a:ext cx="670442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sz="3200" dirty="0">
                <a:solidFill>
                  <a:srgbClr val="FFFFFF"/>
                </a:solidFill>
                <a:latin typeface="Arial MT"/>
                <a:cs typeface="Arial MT"/>
              </a:rPr>
              <a:t>Ce pot face asistenții medicali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?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795" y="2109470"/>
            <a:ext cx="7340600" cy="41755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99109" indent="-342900">
              <a:lnSpc>
                <a:spcPct val="106900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spc="-5" dirty="0">
                <a:solidFill>
                  <a:srgbClr val="FFFFFF"/>
                </a:solidFill>
                <a:latin typeface="Arial MT"/>
                <a:cs typeface="Arial MT"/>
              </a:rPr>
              <a:t>Să includă sănătatea și securitatea la locul de muncă în programele de educație postuniversitară și în dezvoltarea profesională continuă</a:t>
            </a:r>
            <a:endParaRPr sz="1400" dirty="0">
              <a:latin typeface="Arial MT"/>
              <a:cs typeface="Arial MT"/>
            </a:endParaRPr>
          </a:p>
          <a:p>
            <a:pPr marL="354965" marR="5080" indent="-342900">
              <a:lnSpc>
                <a:spcPct val="106900"/>
              </a:lnSpc>
              <a:spcBef>
                <a:spcPts val="10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dirty="0">
                <a:solidFill>
                  <a:srgbClr val="FFFFFF"/>
                </a:solidFill>
                <a:latin typeface="Arial MT"/>
                <a:cs typeface="Arial MT"/>
              </a:rPr>
              <a:t>Să se vaccineze cu vaccinuri aprobate și adecvate și să promoveze vaccinarea ca modalitate eficientă de sănătate publică </a:t>
            </a:r>
          </a:p>
          <a:p>
            <a:pPr marL="354965" marR="5080" indent="-342900">
              <a:lnSpc>
                <a:spcPct val="106900"/>
              </a:lnSpc>
              <a:spcBef>
                <a:spcPts val="10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dirty="0">
                <a:solidFill>
                  <a:srgbClr val="FFFFFF"/>
                </a:solidFill>
                <a:latin typeface="Arial MT"/>
                <a:cs typeface="Arial MT"/>
              </a:rPr>
              <a:t>Să ajute la identificarea lacunelor în ceea ce privește sănătatea și securitatea la locul de muncă și să sprijine acreditarea eficientă a unităților </a:t>
            </a:r>
          </a:p>
          <a:p>
            <a:pPr marL="354965" marR="5080" indent="-342900">
              <a:lnSpc>
                <a:spcPct val="106900"/>
              </a:lnSpc>
              <a:spcBef>
                <a:spcPts val="10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spc="-5" dirty="0">
                <a:solidFill>
                  <a:srgbClr val="FFFFFF"/>
                </a:solidFill>
                <a:latin typeface="Arial MT"/>
                <a:cs typeface="Arial MT"/>
              </a:rPr>
              <a:t>Să asigure utilizarea corectă a echipamentului de protecție individuală și să sprijine utlizarea adecvată a măsurilor de prevenire și control al infecțiilor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Arial MT"/>
              <a:cs typeface="Arial MT"/>
            </a:endParaRPr>
          </a:p>
          <a:p>
            <a:pPr marL="241300" marR="943610" indent="-228600">
              <a:lnSpc>
                <a:spcPts val="1939"/>
              </a:lnSpc>
              <a:buChar char="•"/>
              <a:tabLst>
                <a:tab pos="240665" algn="l"/>
                <a:tab pos="241300" algn="l"/>
              </a:tabLst>
            </a:pPr>
            <a:r>
              <a:rPr lang="ro-RO" sz="1400" spc="-5" dirty="0">
                <a:solidFill>
                  <a:srgbClr val="FFFFFF"/>
                </a:solidFill>
                <a:latin typeface="Arial MT"/>
                <a:cs typeface="Arial MT"/>
              </a:rPr>
              <a:t>Să susțină colectarea de date privind sănătatea și siguranța la locul de muncă,  </a:t>
            </a:r>
            <a:r>
              <a:rPr lang="ro-RO" sz="1400" dirty="0">
                <a:solidFill>
                  <a:srgbClr val="FFFFFF"/>
                </a:solidFill>
                <a:latin typeface="Arial MT"/>
                <a:cs typeface="Arial MT"/>
              </a:rPr>
              <a:t>monitorizarea și raportarea acestora</a:t>
            </a:r>
            <a:endParaRPr sz="1400" dirty="0">
              <a:latin typeface="Arial MT"/>
              <a:cs typeface="Arial MT"/>
            </a:endParaRPr>
          </a:p>
          <a:p>
            <a:pPr marL="241300" indent="-228600">
              <a:lnSpc>
                <a:spcPts val="2025"/>
              </a:lnSpc>
              <a:spcBef>
                <a:spcPts val="760"/>
              </a:spcBef>
              <a:buChar char="•"/>
              <a:tabLst>
                <a:tab pos="240665" algn="l"/>
                <a:tab pos="241300" algn="l"/>
              </a:tabLst>
            </a:pPr>
            <a:r>
              <a:rPr lang="ro-RO" sz="1400" dirty="0">
                <a:solidFill>
                  <a:srgbClr val="FFFFFF"/>
                </a:solidFill>
                <a:latin typeface="Arial MT"/>
                <a:cs typeface="Arial MT"/>
              </a:rPr>
              <a:t>Să sprijine dezvoltarea de politici și proceduri pentru protejarea lucrătorilor din domeniul sănătății </a:t>
            </a:r>
          </a:p>
          <a:p>
            <a:pPr marL="241300" indent="-228600">
              <a:lnSpc>
                <a:spcPts val="2025"/>
              </a:lnSpc>
              <a:spcBef>
                <a:spcPts val="760"/>
              </a:spcBef>
              <a:buChar char="•"/>
              <a:tabLst>
                <a:tab pos="240665" algn="l"/>
                <a:tab pos="241300" algn="l"/>
              </a:tabLst>
            </a:pPr>
            <a:r>
              <a:rPr lang="ro-RO" sz="1400" spc="-5" dirty="0">
                <a:solidFill>
                  <a:srgbClr val="FFFFFF"/>
                </a:solidFill>
                <a:latin typeface="Arial MT"/>
                <a:cs typeface="Arial MT"/>
              </a:rPr>
              <a:t>Să efectueze cercetări în domeniul celor mai bune practici legate de sănătate și siguranță la locul de muncă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068050" cy="1301750"/>
          </a:xfrm>
          <a:custGeom>
            <a:avLst/>
            <a:gdLst/>
            <a:ahLst/>
            <a:cxnLst/>
            <a:rect l="l" t="t" r="r" b="b"/>
            <a:pathLst>
              <a:path w="11068050" h="1301750">
                <a:moveTo>
                  <a:pt x="11068050" y="0"/>
                </a:moveTo>
                <a:lnTo>
                  <a:pt x="0" y="0"/>
                </a:lnTo>
                <a:lnTo>
                  <a:pt x="0" y="1301496"/>
                </a:lnTo>
                <a:lnTo>
                  <a:pt x="11068050" y="1301496"/>
                </a:lnTo>
                <a:lnTo>
                  <a:pt x="11068050" y="0"/>
                </a:lnTo>
                <a:close/>
              </a:path>
            </a:pathLst>
          </a:custGeom>
          <a:solidFill>
            <a:srgbClr val="28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60330" y="393445"/>
            <a:ext cx="825563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sz="2800" dirty="0"/>
              <a:t>Orientare politică ICN </a:t>
            </a:r>
            <a:r>
              <a:rPr sz="2800" dirty="0"/>
              <a:t>5: </a:t>
            </a:r>
            <a:r>
              <a:rPr lang="ro-RO" sz="2800" dirty="0"/>
              <a:t>Investiții în siguranța asistenților medicali </a:t>
            </a:r>
            <a:endParaRPr sz="280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961" y="2395727"/>
            <a:ext cx="4461509" cy="30388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27207" y="6072378"/>
            <a:ext cx="1764792" cy="7856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66370" y="1969516"/>
            <a:ext cx="7599680" cy="3926652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spc="-5" dirty="0"/>
              <a:t>Să comunice cu colegii și să s</a:t>
            </a:r>
            <a:r>
              <a:rPr sz="1400" spc="-5" dirty="0"/>
              <a:t>e</a:t>
            </a:r>
            <a:r>
              <a:rPr lang="ro-RO" sz="1400" spc="-5" dirty="0"/>
              <a:t> consulte unii cu alții</a:t>
            </a:r>
            <a:endParaRPr sz="1400" spc="-5" dirty="0"/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spc="-5" dirty="0"/>
              <a:t>Să ofere sprijin suplimentar personalului, asistenților medicali debutanți și studenților </a:t>
            </a: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dirty="0"/>
              <a:t>Să caute oportunități de recunoaștere a contribuțiilor, să își stimuleze reciproc bunăstarea</a:t>
            </a:r>
            <a:endParaRPr sz="1400" dirty="0"/>
          </a:p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spc="-5" dirty="0"/>
              <a:t>Să creeze și să sprijine un mediu de echipă și o cultură pozitivă la locul de muncă </a:t>
            </a:r>
            <a:endParaRPr sz="1400" spc="-5" dirty="0"/>
          </a:p>
          <a:p>
            <a:pPr marL="355600" marR="110489" indent="-342900">
              <a:lnSpc>
                <a:spcPct val="106900"/>
              </a:lnSpc>
              <a:spcBef>
                <a:spcPts val="18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spc="-5" dirty="0"/>
              <a:t>Să susțină resursele necesare pentru tratarea și îngrijirea nevoilor emoționale și psihosociale ale asistenților medicali și ale altor lucrători din domeniul sănătății</a:t>
            </a:r>
            <a:endParaRPr sz="1400" spc="-5" dirty="0"/>
          </a:p>
          <a:p>
            <a:pPr marL="355600" marR="683260" indent="-342900">
              <a:lnSpc>
                <a:spcPct val="106900"/>
              </a:lnSpc>
              <a:spcBef>
                <a:spcPts val="10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spc="-5" dirty="0"/>
              <a:t>Să conducă și să participe la crearea și elaborarea de planuri și politici pentru sprjinirea sănătății și bunăstării </a:t>
            </a:r>
          </a:p>
          <a:p>
            <a:pPr marL="355600" marR="683260" indent="-342900">
              <a:lnSpc>
                <a:spcPct val="106900"/>
              </a:lnSpc>
              <a:spcBef>
                <a:spcPts val="10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dirty="0"/>
              <a:t>Să integreze sănătatea și bunăstarea asistenților medicali în programele postuniversitare</a:t>
            </a:r>
            <a:endParaRPr sz="1400" spc="-5" dirty="0"/>
          </a:p>
          <a:p>
            <a:pPr marL="355600" marR="775335" indent="-342900">
              <a:lnSpc>
                <a:spcPct val="106900"/>
              </a:lnSpc>
              <a:spcBef>
                <a:spcPts val="100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dirty="0"/>
              <a:t>Să acorde prioritate propriei sănătăți și bunăstări, </a:t>
            </a:r>
            <a:r>
              <a:rPr lang="ro-RO" sz="1400" spc="-5" dirty="0"/>
              <a:t>prin menținerea unor comportamente și atitudini sănătoase</a:t>
            </a:r>
            <a:endParaRPr sz="1400"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2176" y="6188964"/>
            <a:ext cx="1639824" cy="6690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6521" y="2435351"/>
            <a:ext cx="3961637" cy="269900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16001"/>
            <a:ext cx="10948035" cy="1325880"/>
          </a:xfrm>
          <a:custGeom>
            <a:avLst/>
            <a:gdLst/>
            <a:ahLst/>
            <a:cxnLst/>
            <a:rect l="l" t="t" r="r" b="b"/>
            <a:pathLst>
              <a:path w="10948035" h="1325880">
                <a:moveTo>
                  <a:pt x="10947654" y="0"/>
                </a:moveTo>
                <a:lnTo>
                  <a:pt x="0" y="0"/>
                </a:lnTo>
                <a:lnTo>
                  <a:pt x="0" y="1325880"/>
                </a:lnTo>
                <a:lnTo>
                  <a:pt x="10947654" y="1325880"/>
                </a:lnTo>
                <a:lnTo>
                  <a:pt x="10947654" y="0"/>
                </a:lnTo>
                <a:close/>
              </a:path>
            </a:pathLst>
          </a:custGeom>
          <a:solidFill>
            <a:srgbClr val="28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53339" y="198882"/>
            <a:ext cx="1013079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spc="-5" dirty="0"/>
              <a:t>Orientare politică ICN </a:t>
            </a:r>
            <a:r>
              <a:rPr spc="-5" dirty="0"/>
              <a:t>6:</a:t>
            </a:r>
            <a:r>
              <a:rPr spc="-15" dirty="0"/>
              <a:t> </a:t>
            </a:r>
            <a:r>
              <a:rPr lang="ro-RO" dirty="0"/>
              <a:t>Investiții în sănătatea și bunăstarea asistenților medicali 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3532" y="564641"/>
            <a:ext cx="6174867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lang="ro-RO"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Arial"/>
              <a:cs typeface="Arial"/>
            </a:endParaRPr>
          </a:p>
          <a:p>
            <a:pPr marL="178435">
              <a:lnSpc>
                <a:spcPct val="100000"/>
              </a:lnSpc>
            </a:pPr>
            <a:r>
              <a:rPr lang="ro-RO" sz="2800" dirty="0">
                <a:solidFill>
                  <a:srgbClr val="FFFFFF"/>
                </a:solidFill>
                <a:latin typeface="Arial MT"/>
                <a:cs typeface="Arial MT"/>
              </a:rPr>
              <a:t>Ce pot face asistenții medicali</a:t>
            </a:r>
            <a:r>
              <a:rPr sz="3700" dirty="0">
                <a:solidFill>
                  <a:srgbClr val="FFFFFF"/>
                </a:solidFill>
                <a:latin typeface="Arial MT"/>
                <a:cs typeface="Arial MT"/>
              </a:rPr>
              <a:t>?</a:t>
            </a:r>
            <a:endParaRPr sz="37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049"/>
              <a:ext cx="12192000" cy="791210"/>
            </a:xfrm>
            <a:custGeom>
              <a:avLst/>
              <a:gdLst/>
              <a:ahLst/>
              <a:cxnLst/>
              <a:rect l="l" t="t" r="r" b="b"/>
              <a:pathLst>
                <a:path w="12192000" h="791210">
                  <a:moveTo>
                    <a:pt x="0" y="0"/>
                  </a:moveTo>
                  <a:lnTo>
                    <a:pt x="0" y="790955"/>
                  </a:lnTo>
                  <a:lnTo>
                    <a:pt x="12191999" y="790955"/>
                  </a:lnTo>
                  <a:lnTo>
                    <a:pt x="12191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698"/>
              <a:ext cx="12192000" cy="803910"/>
            </a:xfrm>
            <a:custGeom>
              <a:avLst/>
              <a:gdLst/>
              <a:ahLst/>
              <a:cxnLst/>
              <a:rect l="l" t="t" r="r" b="b"/>
              <a:pathLst>
                <a:path w="12192000" h="803910">
                  <a:moveTo>
                    <a:pt x="12191987" y="790956"/>
                  </a:moveTo>
                  <a:lnTo>
                    <a:pt x="0" y="790956"/>
                  </a:lnTo>
                  <a:lnTo>
                    <a:pt x="0" y="803656"/>
                  </a:lnTo>
                  <a:lnTo>
                    <a:pt x="12191987" y="803656"/>
                  </a:lnTo>
                  <a:lnTo>
                    <a:pt x="12191987" y="790956"/>
                  </a:lnTo>
                  <a:close/>
                </a:path>
                <a:path w="12192000" h="803910">
                  <a:moveTo>
                    <a:pt x="12191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1987" y="12700"/>
                  </a:lnTo>
                  <a:lnTo>
                    <a:pt x="12191987" y="0"/>
                  </a:lnTo>
                  <a:close/>
                </a:path>
              </a:pathLst>
            </a:custGeom>
            <a:solidFill>
              <a:srgbClr val="117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57883" y="245871"/>
            <a:ext cx="19342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International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Council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of Nurses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The Global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Voice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Nursing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2868" y="542467"/>
            <a:ext cx="138430" cy="550545"/>
          </a:xfrm>
          <a:custGeom>
            <a:avLst/>
            <a:gdLst/>
            <a:ahLst/>
            <a:cxnLst/>
            <a:rect l="l" t="t" r="r" b="b"/>
            <a:pathLst>
              <a:path w="138430" h="550544">
                <a:moveTo>
                  <a:pt x="49885" y="25996"/>
                </a:moveTo>
                <a:lnTo>
                  <a:pt x="49644" y="24422"/>
                </a:lnTo>
                <a:lnTo>
                  <a:pt x="46177" y="23393"/>
                </a:lnTo>
                <a:lnTo>
                  <a:pt x="46050" y="17995"/>
                </a:lnTo>
                <a:lnTo>
                  <a:pt x="42405" y="9728"/>
                </a:lnTo>
                <a:lnTo>
                  <a:pt x="35941" y="3429"/>
                </a:lnTo>
                <a:lnTo>
                  <a:pt x="27279" y="0"/>
                </a:lnTo>
                <a:lnTo>
                  <a:pt x="17856" y="279"/>
                </a:lnTo>
                <a:lnTo>
                  <a:pt x="9613" y="4013"/>
                </a:lnTo>
                <a:lnTo>
                  <a:pt x="3378" y="10566"/>
                </a:lnTo>
                <a:lnTo>
                  <a:pt x="0" y="19291"/>
                </a:lnTo>
                <a:lnTo>
                  <a:pt x="228" y="28613"/>
                </a:lnTo>
                <a:lnTo>
                  <a:pt x="3886" y="36880"/>
                </a:lnTo>
                <a:lnTo>
                  <a:pt x="10337" y="43180"/>
                </a:lnTo>
                <a:lnTo>
                  <a:pt x="18986" y="46596"/>
                </a:lnTo>
                <a:lnTo>
                  <a:pt x="28321" y="46355"/>
                </a:lnTo>
                <a:lnTo>
                  <a:pt x="36576" y="42672"/>
                </a:lnTo>
                <a:lnTo>
                  <a:pt x="42862" y="36144"/>
                </a:lnTo>
                <a:lnTo>
                  <a:pt x="44513" y="31889"/>
                </a:lnTo>
                <a:lnTo>
                  <a:pt x="48094" y="32029"/>
                </a:lnTo>
                <a:lnTo>
                  <a:pt x="48742" y="30683"/>
                </a:lnTo>
                <a:lnTo>
                  <a:pt x="44856" y="30988"/>
                </a:lnTo>
                <a:lnTo>
                  <a:pt x="46278" y="27343"/>
                </a:lnTo>
                <a:lnTo>
                  <a:pt x="46202" y="24396"/>
                </a:lnTo>
                <a:lnTo>
                  <a:pt x="49885" y="25996"/>
                </a:lnTo>
                <a:close/>
              </a:path>
              <a:path w="138430" h="550544">
                <a:moveTo>
                  <a:pt x="138226" y="526592"/>
                </a:moveTo>
                <a:lnTo>
                  <a:pt x="131279" y="519658"/>
                </a:lnTo>
                <a:lnTo>
                  <a:pt x="114274" y="519658"/>
                </a:lnTo>
                <a:lnTo>
                  <a:pt x="107327" y="526592"/>
                </a:lnTo>
                <a:lnTo>
                  <a:pt x="107327" y="535101"/>
                </a:lnTo>
                <a:lnTo>
                  <a:pt x="107327" y="543610"/>
                </a:lnTo>
                <a:lnTo>
                  <a:pt x="114274" y="550316"/>
                </a:lnTo>
                <a:lnTo>
                  <a:pt x="131279" y="550316"/>
                </a:lnTo>
                <a:lnTo>
                  <a:pt x="138226" y="543610"/>
                </a:lnTo>
                <a:lnTo>
                  <a:pt x="138226" y="526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50"/>
            <a:ext cx="12192000" cy="6858000"/>
            <a:chOff x="0" y="50"/>
            <a:chExt cx="12192000" cy="68580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14" y="132587"/>
              <a:ext cx="1264920" cy="12641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0"/>
              <a:ext cx="12191999" cy="68579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049"/>
              <a:ext cx="12192000" cy="791210"/>
            </a:xfrm>
            <a:custGeom>
              <a:avLst/>
              <a:gdLst/>
              <a:ahLst/>
              <a:cxnLst/>
              <a:rect l="l" t="t" r="r" b="b"/>
              <a:pathLst>
                <a:path w="12192000" h="791210">
                  <a:moveTo>
                    <a:pt x="0" y="0"/>
                  </a:moveTo>
                  <a:lnTo>
                    <a:pt x="0" y="790955"/>
                  </a:lnTo>
                  <a:lnTo>
                    <a:pt x="12191999" y="790955"/>
                  </a:lnTo>
                  <a:lnTo>
                    <a:pt x="12191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698"/>
              <a:ext cx="12192000" cy="803910"/>
            </a:xfrm>
            <a:custGeom>
              <a:avLst/>
              <a:gdLst/>
              <a:ahLst/>
              <a:cxnLst/>
              <a:rect l="l" t="t" r="r" b="b"/>
              <a:pathLst>
                <a:path w="12192000" h="803910">
                  <a:moveTo>
                    <a:pt x="12191987" y="790956"/>
                  </a:moveTo>
                  <a:lnTo>
                    <a:pt x="0" y="790956"/>
                  </a:lnTo>
                  <a:lnTo>
                    <a:pt x="0" y="803656"/>
                  </a:lnTo>
                  <a:lnTo>
                    <a:pt x="12191987" y="803656"/>
                  </a:lnTo>
                  <a:lnTo>
                    <a:pt x="12191987" y="790956"/>
                  </a:lnTo>
                  <a:close/>
                </a:path>
                <a:path w="12192000" h="803910">
                  <a:moveTo>
                    <a:pt x="12191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1987" y="12700"/>
                  </a:lnTo>
                  <a:lnTo>
                    <a:pt x="12191987" y="0"/>
                  </a:lnTo>
                  <a:close/>
                </a:path>
              </a:pathLst>
            </a:custGeom>
            <a:solidFill>
              <a:srgbClr val="117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57883" y="245871"/>
            <a:ext cx="19342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International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Council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of Nurses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The Global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Voice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Nursing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013" y="132587"/>
            <a:ext cx="1264920" cy="126415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00425" y="1524000"/>
            <a:ext cx="5798820" cy="138820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-1270" algn="ctr">
              <a:lnSpc>
                <a:spcPts val="2590"/>
              </a:lnSpc>
              <a:spcBef>
                <a:spcPts val="425"/>
              </a:spcBef>
            </a:pPr>
            <a:r>
              <a:rPr lang="ro-RO" sz="2400" spc="-5" dirty="0"/>
              <a:t>Ziua Internațională a Asistentului Medical </a:t>
            </a:r>
            <a:r>
              <a:rPr lang="ro-RO" sz="2400" b="0" spc="-5" dirty="0">
                <a:latin typeface="Arial MT"/>
                <a:cs typeface="Arial MT"/>
              </a:rPr>
              <a:t>este sărbătorită în întreaga lume, la data de </a:t>
            </a:r>
            <a:r>
              <a:rPr sz="2400" b="0" dirty="0">
                <a:latin typeface="Arial MT"/>
                <a:cs typeface="Arial MT"/>
              </a:rPr>
              <a:t>12</a:t>
            </a:r>
            <a:r>
              <a:rPr lang="ro-RO" sz="2400" b="0" dirty="0">
                <a:latin typeface="Arial MT"/>
                <a:cs typeface="Arial MT"/>
              </a:rPr>
              <a:t>mai, aniversarea nașterii lui </a:t>
            </a:r>
            <a:r>
              <a:rPr sz="2400" b="0" spc="-5" dirty="0">
                <a:latin typeface="Arial MT"/>
                <a:cs typeface="Arial MT"/>
              </a:rPr>
              <a:t>Florence</a:t>
            </a:r>
            <a:r>
              <a:rPr sz="2400" b="0" spc="20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Nightingale</a:t>
            </a:r>
            <a:r>
              <a:rPr sz="2400" b="0" dirty="0"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7855" y="3089796"/>
            <a:ext cx="6041390" cy="171200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90"/>
              </a:spcBef>
            </a:pPr>
            <a:r>
              <a:rPr lang="ro-RO" sz="2400" dirty="0">
                <a:solidFill>
                  <a:srgbClr val="FFFFFF"/>
                </a:solidFill>
                <a:latin typeface="Arial MT"/>
                <a:cs typeface="Arial MT"/>
              </a:rPr>
              <a:t>Consiliul Internațional al Asistenților Medicali </a:t>
            </a:r>
            <a:r>
              <a:rPr lang="ro-RO" sz="2400" spc="-5" dirty="0">
                <a:solidFill>
                  <a:srgbClr val="FFFFFF"/>
                </a:solidFill>
                <a:latin typeface="Arial MT"/>
                <a:cs typeface="Arial MT"/>
              </a:rPr>
              <a:t>comemorează această zi importantă în fiecare an, alegând o temă și producând și distribuind resursele și dovezile pentru Ziua Internațională a Asistentului Medical (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IND).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049"/>
              <a:ext cx="12192000" cy="791210"/>
            </a:xfrm>
            <a:custGeom>
              <a:avLst/>
              <a:gdLst/>
              <a:ahLst/>
              <a:cxnLst/>
              <a:rect l="l" t="t" r="r" b="b"/>
              <a:pathLst>
                <a:path w="12192000" h="791210">
                  <a:moveTo>
                    <a:pt x="0" y="0"/>
                  </a:moveTo>
                  <a:lnTo>
                    <a:pt x="0" y="790955"/>
                  </a:lnTo>
                  <a:lnTo>
                    <a:pt x="12191999" y="790955"/>
                  </a:lnTo>
                  <a:lnTo>
                    <a:pt x="12191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698"/>
              <a:ext cx="12192000" cy="803910"/>
            </a:xfrm>
            <a:custGeom>
              <a:avLst/>
              <a:gdLst/>
              <a:ahLst/>
              <a:cxnLst/>
              <a:rect l="l" t="t" r="r" b="b"/>
              <a:pathLst>
                <a:path w="12192000" h="803910">
                  <a:moveTo>
                    <a:pt x="12191987" y="790956"/>
                  </a:moveTo>
                  <a:lnTo>
                    <a:pt x="0" y="790956"/>
                  </a:lnTo>
                  <a:lnTo>
                    <a:pt x="0" y="803656"/>
                  </a:lnTo>
                  <a:lnTo>
                    <a:pt x="12191987" y="803656"/>
                  </a:lnTo>
                  <a:lnTo>
                    <a:pt x="12191987" y="790956"/>
                  </a:lnTo>
                  <a:close/>
                </a:path>
                <a:path w="12192000" h="803910">
                  <a:moveTo>
                    <a:pt x="12191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1987" y="12700"/>
                  </a:lnTo>
                  <a:lnTo>
                    <a:pt x="12191987" y="0"/>
                  </a:lnTo>
                  <a:close/>
                </a:path>
              </a:pathLst>
            </a:custGeom>
            <a:solidFill>
              <a:srgbClr val="117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57883" y="245871"/>
            <a:ext cx="19342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International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Council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of Nurses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The Global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Voice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Nursing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013" y="132587"/>
            <a:ext cx="1264920" cy="126415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91659" y="1815338"/>
            <a:ext cx="3684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sz="2400" b="0" spc="-5" dirty="0">
                <a:latin typeface="Arial MT"/>
                <a:cs typeface="Arial MT"/>
              </a:rPr>
              <a:t>Tema </a:t>
            </a:r>
            <a:r>
              <a:rPr sz="2400" b="0" spc="-5" dirty="0">
                <a:latin typeface="Arial MT"/>
                <a:cs typeface="Arial MT"/>
              </a:rPr>
              <a:t>IND</a:t>
            </a:r>
            <a:r>
              <a:rPr sz="2400" b="0" spc="-10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2022 </a:t>
            </a:r>
            <a:r>
              <a:rPr lang="ro-RO" sz="2400" b="0" dirty="0">
                <a:latin typeface="Arial MT"/>
                <a:cs typeface="Arial MT"/>
              </a:rPr>
              <a:t>este</a:t>
            </a:r>
            <a:r>
              <a:rPr sz="2400" b="0" dirty="0">
                <a:latin typeface="Arial MT"/>
                <a:cs typeface="Arial MT"/>
              </a:rPr>
              <a:t>: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83839" y="2634437"/>
            <a:ext cx="6901180" cy="34512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2840" algn="ctr">
              <a:lnSpc>
                <a:spcPct val="116100"/>
              </a:lnSpc>
              <a:spcBef>
                <a:spcPts val="100"/>
              </a:spcBef>
            </a:pPr>
            <a:r>
              <a:rPr lang="ro-RO" sz="3200" b="1" spc="-5" dirty="0">
                <a:solidFill>
                  <a:srgbClr val="FFFFFF"/>
                </a:solidFill>
                <a:latin typeface="Arial"/>
                <a:cs typeface="Arial"/>
              </a:rPr>
              <a:t>Asistenții medicali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ro-RO" sz="3200" b="1" spc="-5" dirty="0">
                <a:solidFill>
                  <a:srgbClr val="FFFFFF"/>
                </a:solidFill>
                <a:latin typeface="Arial"/>
                <a:cs typeface="Arial"/>
              </a:rPr>
              <a:t>Vocea   celor care conduc </a:t>
            </a:r>
          </a:p>
          <a:p>
            <a:pPr marL="12700" marR="5080" indent="1132840" algn="ctr">
              <a:lnSpc>
                <a:spcPct val="116100"/>
              </a:lnSpc>
              <a:spcBef>
                <a:spcPts val="100"/>
              </a:spcBef>
            </a:pPr>
            <a:r>
              <a:rPr lang="ro-RO" sz="3200" b="1" spc="-5" dirty="0">
                <a:solidFill>
                  <a:srgbClr val="FFFFFF"/>
                </a:solidFill>
                <a:latin typeface="Arial"/>
                <a:cs typeface="Arial"/>
              </a:rPr>
              <a:t>Investiții în profesia de asistent medical și respectarea drepturilor, pentru asigurarea sănătății globale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5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12192000" h="6848475">
                <a:moveTo>
                  <a:pt x="12191999" y="0"/>
                </a:moveTo>
                <a:lnTo>
                  <a:pt x="0" y="0"/>
                </a:lnTo>
                <a:lnTo>
                  <a:pt x="0" y="6848091"/>
                </a:lnTo>
                <a:lnTo>
                  <a:pt x="12191999" y="6848091"/>
                </a:lnTo>
                <a:lnTo>
                  <a:pt x="12191999" y="0"/>
                </a:lnTo>
                <a:close/>
              </a:path>
            </a:pathLst>
          </a:custGeom>
          <a:solidFill>
            <a:srgbClr val="28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0867" y="3840478"/>
            <a:ext cx="2183130" cy="30175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3376" y="3840478"/>
            <a:ext cx="2156460" cy="30175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2835" y="3811522"/>
            <a:ext cx="2116074" cy="30365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85646" y="547116"/>
            <a:ext cx="9382125" cy="2672783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1230630">
              <a:lnSpc>
                <a:spcPct val="80000"/>
              </a:lnSpc>
              <a:spcBef>
                <a:spcPts val="630"/>
              </a:spcBef>
            </a:pPr>
            <a:r>
              <a:rPr lang="ro-RO" sz="2200" dirty="0">
                <a:solidFill>
                  <a:srgbClr val="FFFFFF"/>
                </a:solidFill>
                <a:latin typeface="Arial MT"/>
                <a:cs typeface="Arial MT"/>
              </a:rPr>
              <a:t>Raportul IND 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2022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ro-RO" sz="2200" dirty="0">
                <a:solidFill>
                  <a:srgbClr val="FFFFFF"/>
                </a:solidFill>
                <a:latin typeface="Arial MT"/>
                <a:cs typeface="Arial MT"/>
              </a:rPr>
              <a:t>are rolul unui set strategic de instrumente, </a:t>
            </a:r>
            <a:r>
              <a:rPr lang="ro-RO" sz="2200" spc="-5" dirty="0">
                <a:solidFill>
                  <a:srgbClr val="FFFFFF"/>
                </a:solidFill>
                <a:latin typeface="Arial MT"/>
                <a:cs typeface="Arial MT"/>
              </a:rPr>
              <a:t>care se aliniază cu documente-cheie precum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200" dirty="0">
              <a:latin typeface="Arial MT"/>
              <a:cs typeface="Arial MT"/>
            </a:endParaRPr>
          </a:p>
          <a:p>
            <a:pPr marL="354965" marR="360680" indent="-342900">
              <a:lnSpc>
                <a:spcPct val="80000"/>
              </a:lnSpc>
              <a:spcBef>
                <a:spcPts val="18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o-RO" sz="2200" i="1" spc="-5" dirty="0">
                <a:solidFill>
                  <a:srgbClr val="FFFFFF"/>
                </a:solidFill>
                <a:latin typeface="Arial MT"/>
                <a:cs typeface="Arial MT"/>
              </a:rPr>
              <a:t>Direcțiile strategice globale OMS pentru profesia de asistent medical și moașă</a:t>
            </a:r>
            <a:r>
              <a:rPr sz="2200" i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FFFF"/>
                </a:solidFill>
                <a:latin typeface="Arial"/>
                <a:cs typeface="Arial"/>
              </a:rPr>
              <a:t>2021- </a:t>
            </a:r>
            <a:r>
              <a:rPr sz="2200" i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lang="ro-RO" sz="2200" i="1" spc="-5" dirty="0">
                <a:solidFill>
                  <a:srgbClr val="FFFFFF"/>
                </a:solidFill>
                <a:latin typeface="Arial"/>
                <a:cs typeface="Arial"/>
              </a:rPr>
              <a:t> (SDNM)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o-RO" sz="2200" i="1" spc="-5" dirty="0">
                <a:solidFill>
                  <a:srgbClr val="FFFFFF"/>
                </a:solidFill>
                <a:latin typeface="Arial MT"/>
                <a:cs typeface="Arial"/>
              </a:rPr>
              <a:t>Raportul OMS </a:t>
            </a:r>
            <a:r>
              <a:rPr sz="2200" i="1" dirty="0">
                <a:solidFill>
                  <a:srgbClr val="FFFFFF"/>
                </a:solidFill>
                <a:latin typeface="Arial"/>
                <a:cs typeface="Arial"/>
              </a:rPr>
              <a:t>State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i="1" spc="-10" dirty="0">
                <a:solidFill>
                  <a:srgbClr val="FFFFFF"/>
                </a:solidFill>
                <a:latin typeface="Arial"/>
                <a:cs typeface="Arial"/>
              </a:rPr>
              <a:t>World’s</a:t>
            </a:r>
            <a:r>
              <a:rPr sz="22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Nursing</a:t>
            </a:r>
            <a:r>
              <a:rPr sz="22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o-RO" sz="2200" spc="-5" dirty="0">
                <a:solidFill>
                  <a:srgbClr val="FFFFFF"/>
                </a:solidFill>
                <a:latin typeface="Arial MT"/>
                <a:cs typeface="Arial MT"/>
              </a:rPr>
              <a:t>și</a:t>
            </a:r>
            <a:endParaRPr sz="2200" dirty="0">
              <a:latin typeface="Arial MT"/>
              <a:cs typeface="Arial MT"/>
            </a:endParaRPr>
          </a:p>
          <a:p>
            <a:pPr marL="354965" marR="5080" indent="-342900">
              <a:lnSpc>
                <a:spcPct val="80000"/>
              </a:lnSpc>
              <a:spcBef>
                <a:spcPts val="180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i="1" dirty="0">
                <a:solidFill>
                  <a:srgbClr val="FFFFFF"/>
                </a:solidFill>
                <a:latin typeface="Arial"/>
                <a:cs typeface="Arial"/>
              </a:rPr>
              <a:t>Sustain</a:t>
            </a:r>
            <a:r>
              <a:rPr sz="22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FFFF"/>
                </a:solidFill>
                <a:latin typeface="Arial"/>
                <a:cs typeface="Arial"/>
              </a:rPr>
              <a:t>and Retain in 2022 </a:t>
            </a:r>
            <a:r>
              <a:rPr sz="2200" i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FFFF"/>
                </a:solidFill>
                <a:latin typeface="Arial"/>
                <a:cs typeface="Arial"/>
              </a:rPr>
              <a:t>Beyond</a:t>
            </a:r>
            <a:r>
              <a:rPr lang="ro-RO" sz="22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o-RO" sz="2200" spc="-5" dirty="0">
                <a:solidFill>
                  <a:srgbClr val="FFFFFF"/>
                </a:solidFill>
                <a:latin typeface="Arial MT"/>
                <a:cs typeface="Arial"/>
              </a:rPr>
              <a:t>al Centrului Internațional pentru migrația asistenților medicali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200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28909" y="169163"/>
            <a:ext cx="1764792" cy="9662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8"/>
                </a:lnTo>
                <a:lnTo>
                  <a:pt x="12191999" y="6857998"/>
                </a:lnTo>
                <a:lnTo>
                  <a:pt x="12191999" y="0"/>
                </a:lnTo>
                <a:close/>
              </a:path>
            </a:pathLst>
          </a:custGeom>
          <a:solidFill>
            <a:srgbClr val="28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5731" y="2379726"/>
            <a:ext cx="4429760" cy="329538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86900"/>
              </a:lnSpc>
              <a:spcBef>
                <a:spcPts val="475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IND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2022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ro-RO" sz="2400" spc="-5" dirty="0">
                <a:solidFill>
                  <a:srgbClr val="FFFFFF"/>
                </a:solidFill>
                <a:latin typeface="Arial MT"/>
                <a:cs typeface="Arial MT"/>
              </a:rPr>
              <a:t>analizează cele patru domenii politice ale Direcțiilor Strategice pentru profesia de asistent medical și moașă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400" dirty="0">
              <a:latin typeface="Arial MT"/>
              <a:cs typeface="Arial MT"/>
            </a:endParaRPr>
          </a:p>
          <a:p>
            <a:pPr marL="564515" algn="ctr">
              <a:lnSpc>
                <a:spcPct val="100000"/>
              </a:lnSpc>
              <a:spcBef>
                <a:spcPts val="1395"/>
              </a:spcBef>
            </a:pPr>
            <a:r>
              <a:rPr lang="ro-RO" sz="2000" b="1" spc="-5" dirty="0">
                <a:solidFill>
                  <a:srgbClr val="FFFFFF"/>
                </a:solidFill>
                <a:latin typeface="Arial"/>
                <a:cs typeface="Arial"/>
              </a:rPr>
              <a:t>Educație</a:t>
            </a:r>
          </a:p>
          <a:p>
            <a:pPr marL="564515" algn="ctr">
              <a:lnSpc>
                <a:spcPct val="100000"/>
              </a:lnSpc>
              <a:spcBef>
                <a:spcPts val="1395"/>
              </a:spcBef>
            </a:pPr>
            <a:r>
              <a:rPr lang="ro-RO" sz="2000" b="1" spc="-10" dirty="0">
                <a:solidFill>
                  <a:srgbClr val="FFFFFF"/>
                </a:solidFill>
                <a:latin typeface="Arial"/>
                <a:cs typeface="Arial"/>
              </a:rPr>
              <a:t>Locuri de muncă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o-RO" sz="20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64515" algn="ctr">
              <a:lnSpc>
                <a:spcPct val="100000"/>
              </a:lnSpc>
              <a:spcBef>
                <a:spcPts val="1395"/>
              </a:spcBef>
            </a:pPr>
            <a:r>
              <a:rPr lang="ro-RO" sz="20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 err="1">
                <a:solidFill>
                  <a:srgbClr val="FFFFFF"/>
                </a:solidFill>
                <a:latin typeface="Arial"/>
                <a:cs typeface="Arial"/>
              </a:rPr>
              <a:t>eadership</a:t>
            </a:r>
            <a:endParaRPr sz="2000" dirty="0">
              <a:latin typeface="Arial"/>
              <a:cs typeface="Arial"/>
            </a:endParaRPr>
          </a:p>
          <a:p>
            <a:pPr marL="562610" algn="ctr">
              <a:lnSpc>
                <a:spcPct val="100000"/>
              </a:lnSpc>
              <a:spcBef>
                <a:spcPts val="1390"/>
              </a:spcBef>
            </a:pPr>
            <a:r>
              <a:rPr lang="ro-RO" sz="2000" b="1" spc="-5" dirty="0">
                <a:solidFill>
                  <a:srgbClr val="FFFFFF"/>
                </a:solidFill>
                <a:latin typeface="Arial"/>
                <a:cs typeface="Arial"/>
              </a:rPr>
              <a:t>Furnizare de servicii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97676" y="2307082"/>
            <a:ext cx="5139690" cy="11696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lang="ro-RO" sz="2400" b="0" dirty="0">
                <a:latin typeface="Arial MT"/>
                <a:cs typeface="Arial MT"/>
              </a:rPr>
              <a:t>În plus</a:t>
            </a:r>
            <a:r>
              <a:rPr sz="2400" b="0" spc="-5" dirty="0">
                <a:latin typeface="Arial MT"/>
                <a:cs typeface="Arial MT"/>
              </a:rPr>
              <a:t>,</a:t>
            </a:r>
            <a:r>
              <a:rPr sz="2400" b="0" spc="20" dirty="0">
                <a:latin typeface="Arial MT"/>
                <a:cs typeface="Arial MT"/>
              </a:rPr>
              <a:t> </a:t>
            </a:r>
            <a:r>
              <a:rPr lang="ro-RO" sz="2400" b="0" dirty="0">
                <a:latin typeface="Arial MT"/>
                <a:cs typeface="Arial MT"/>
              </a:rPr>
              <a:t>se axează pe douî priorități strategice de importanță vitală, care </a:t>
            </a:r>
            <a:r>
              <a:rPr lang="ro-RO" sz="2400" b="0" spc="-5" dirty="0">
                <a:latin typeface="Arial MT"/>
                <a:cs typeface="Arial MT"/>
              </a:rPr>
              <a:t>au ajuns în prim plan în ultimii doi ani</a:t>
            </a:r>
            <a:r>
              <a:rPr sz="2400" b="0" spc="-5" dirty="0">
                <a:latin typeface="Arial MT"/>
                <a:cs typeface="Arial MT"/>
              </a:rPr>
              <a:t>: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9918" y="4395673"/>
            <a:ext cx="4853305" cy="1472198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lang="ro-RO" sz="2600" b="1" spc="-5" dirty="0">
                <a:solidFill>
                  <a:srgbClr val="FFFFFF"/>
                </a:solidFill>
                <a:latin typeface="Arial"/>
                <a:cs typeface="Arial"/>
              </a:rPr>
              <a:t>siguranța asistenților medicali</a:t>
            </a:r>
            <a:endParaRPr sz="2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19"/>
              </a:spcBef>
            </a:pPr>
            <a:r>
              <a:rPr lang="ro-RO" sz="2600" b="1" spc="-5" dirty="0">
                <a:solidFill>
                  <a:srgbClr val="FFFFFF"/>
                </a:solidFill>
                <a:latin typeface="Arial"/>
                <a:cs typeface="Arial"/>
              </a:rPr>
              <a:t>sănătatea și bunăstarea asistenților medicali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2350" y="292608"/>
            <a:ext cx="3393948" cy="185851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264022" y="2395854"/>
            <a:ext cx="212725" cy="3850640"/>
            <a:chOff x="5264022" y="2395854"/>
            <a:chExt cx="212725" cy="3850640"/>
          </a:xfrm>
        </p:grpSpPr>
        <p:sp>
          <p:nvSpPr>
            <p:cNvPr id="8" name="object 8"/>
            <p:cNvSpPr/>
            <p:nvPr/>
          </p:nvSpPr>
          <p:spPr>
            <a:xfrm>
              <a:off x="5270372" y="2402204"/>
              <a:ext cx="200025" cy="3837940"/>
            </a:xfrm>
            <a:custGeom>
              <a:avLst/>
              <a:gdLst/>
              <a:ahLst/>
              <a:cxnLst/>
              <a:rect l="l" t="t" r="r" b="b"/>
              <a:pathLst>
                <a:path w="200025" h="3837940">
                  <a:moveTo>
                    <a:pt x="199644" y="0"/>
                  </a:moveTo>
                  <a:lnTo>
                    <a:pt x="0" y="0"/>
                  </a:lnTo>
                  <a:lnTo>
                    <a:pt x="0" y="3837432"/>
                  </a:lnTo>
                  <a:lnTo>
                    <a:pt x="199644" y="3837432"/>
                  </a:lnTo>
                  <a:lnTo>
                    <a:pt x="199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70372" y="2402204"/>
              <a:ext cx="200025" cy="3837940"/>
            </a:xfrm>
            <a:custGeom>
              <a:avLst/>
              <a:gdLst/>
              <a:ahLst/>
              <a:cxnLst/>
              <a:rect l="l" t="t" r="r" b="b"/>
              <a:pathLst>
                <a:path w="200025" h="3837940">
                  <a:moveTo>
                    <a:pt x="0" y="3837432"/>
                  </a:moveTo>
                  <a:lnTo>
                    <a:pt x="199644" y="3837432"/>
                  </a:lnTo>
                  <a:lnTo>
                    <a:pt x="199644" y="0"/>
                  </a:lnTo>
                  <a:lnTo>
                    <a:pt x="0" y="0"/>
                  </a:lnTo>
                  <a:lnTo>
                    <a:pt x="0" y="3837432"/>
                  </a:lnTo>
                  <a:close/>
                </a:path>
              </a:pathLst>
            </a:custGeom>
            <a:ln w="1270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12192000" cy="6847840"/>
          </a:xfrm>
          <a:custGeom>
            <a:avLst/>
            <a:gdLst/>
            <a:ahLst/>
            <a:cxnLst/>
            <a:rect l="l" t="t" r="r" b="b"/>
            <a:pathLst>
              <a:path w="12192000" h="6847840">
                <a:moveTo>
                  <a:pt x="12191999" y="0"/>
                </a:moveTo>
                <a:lnTo>
                  <a:pt x="0" y="0"/>
                </a:lnTo>
                <a:lnTo>
                  <a:pt x="0" y="6847329"/>
                </a:lnTo>
                <a:lnTo>
                  <a:pt x="12191999" y="6847329"/>
                </a:lnTo>
                <a:lnTo>
                  <a:pt x="12191999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0405" y="1178052"/>
            <a:ext cx="65051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sz="3600" dirty="0">
                <a:solidFill>
                  <a:srgbClr val="FFFFFF"/>
                </a:solidFill>
                <a:latin typeface="Arial MT"/>
                <a:cs typeface="Arial MT"/>
              </a:rPr>
              <a:t>Ce pot face asistenții medicali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?</a:t>
            </a:r>
            <a:endParaRPr sz="36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129" y="2007870"/>
            <a:ext cx="7325359" cy="487377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5600" marR="5080" indent="-342900">
              <a:lnSpc>
                <a:spcPts val="2090"/>
              </a:lnSpc>
              <a:spcBef>
                <a:spcPts val="22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800" dirty="0">
                <a:solidFill>
                  <a:srgbClr val="FFFFFF"/>
                </a:solidFill>
                <a:latin typeface="Arial MT"/>
                <a:cs typeface="Arial MT"/>
              </a:rPr>
              <a:t>Să acorde prioritate investițiilor în educație, ca mijloc de îmbunătățire a rezultatelor și eficacității sistemului de sănătate în discuțiile cu guvernele și organizațiile</a:t>
            </a:r>
            <a:endParaRPr sz="18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8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800" spc="-5" dirty="0">
                <a:solidFill>
                  <a:srgbClr val="FFFFFF"/>
                </a:solidFill>
                <a:latin typeface="Arial MT"/>
                <a:cs typeface="Arial MT"/>
              </a:rPr>
              <a:t>Să creeze și să sprijine o cultură care acordă prioritate educației</a:t>
            </a:r>
            <a:endParaRPr sz="1800" dirty="0">
              <a:latin typeface="Arial MT"/>
              <a:cs typeface="Arial MT"/>
            </a:endParaRPr>
          </a:p>
          <a:p>
            <a:pPr marL="355600" marR="268605" indent="-342900">
              <a:lnSpc>
                <a:spcPts val="2090"/>
              </a:lnSpc>
              <a:spcBef>
                <a:spcPts val="106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800" spc="-5" dirty="0">
                <a:solidFill>
                  <a:srgbClr val="FFFFFF"/>
                </a:solidFill>
                <a:latin typeface="Arial MT"/>
                <a:cs typeface="Arial MT"/>
              </a:rPr>
              <a:t>Să sprjine dezvoltărea de standarde și competențe necesare pentru practica contemporană a profesiei de asistent medical </a:t>
            </a:r>
          </a:p>
          <a:p>
            <a:pPr marL="355600" marR="268605" indent="-342900">
              <a:lnSpc>
                <a:spcPts val="2090"/>
              </a:lnSpc>
              <a:spcBef>
                <a:spcPts val="106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800" dirty="0">
                <a:solidFill>
                  <a:srgbClr val="FFFFFF"/>
                </a:solidFill>
                <a:latin typeface="Arial MT"/>
                <a:cs typeface="Arial MT"/>
              </a:rPr>
              <a:t>Să îi ajute pe membri în urmarea cursurilor de perfecționare, atât în interiorul, cât și în afara profesiei de asistent medical</a:t>
            </a:r>
            <a:endParaRPr sz="18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8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800" spc="-5" dirty="0">
                <a:solidFill>
                  <a:srgbClr val="FFFFFF"/>
                </a:solidFill>
                <a:latin typeface="Arial MT"/>
                <a:cs typeface="Arial MT"/>
              </a:rPr>
              <a:t>Să promoveze în fața angajatorilor necesitatea de sprijinire a concediului de studii pentru asistenți medicali</a:t>
            </a:r>
            <a:endParaRPr sz="18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800" spc="-5" dirty="0">
                <a:solidFill>
                  <a:srgbClr val="FFFFFF"/>
                </a:solidFill>
                <a:latin typeface="Arial MT"/>
                <a:cs typeface="Arial MT"/>
              </a:rPr>
              <a:t>Să promoveze un standard comun de educație pentru intrarea în practică </a:t>
            </a:r>
            <a:endParaRPr lang="ro-RO" spc="-5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800" spc="-5" dirty="0">
                <a:solidFill>
                  <a:srgbClr val="FFFFFF"/>
                </a:solidFill>
                <a:latin typeface="Arial MT"/>
                <a:cs typeface="Arial MT"/>
              </a:rPr>
              <a:t>Să conducă și să participe la proiecte solide de cercetare și îmbunătățire a calității, care să ajute la progresul legăturilor dintre educația asistenților medicali și practica clinică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667"/>
            <a:ext cx="11831955" cy="962025"/>
          </a:xfrm>
          <a:custGeom>
            <a:avLst/>
            <a:gdLst/>
            <a:ahLst/>
            <a:cxnLst/>
            <a:rect l="l" t="t" r="r" b="b"/>
            <a:pathLst>
              <a:path w="11831955" h="962025">
                <a:moveTo>
                  <a:pt x="11831574" y="0"/>
                </a:moveTo>
                <a:lnTo>
                  <a:pt x="0" y="0"/>
                </a:lnTo>
                <a:lnTo>
                  <a:pt x="0" y="961643"/>
                </a:lnTo>
                <a:lnTo>
                  <a:pt x="11831574" y="961643"/>
                </a:lnTo>
                <a:lnTo>
                  <a:pt x="11831574" y="0"/>
                </a:lnTo>
                <a:close/>
              </a:path>
            </a:pathLst>
          </a:custGeom>
          <a:solidFill>
            <a:srgbClr val="28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87376" y="229361"/>
            <a:ext cx="1048702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sz="2800" dirty="0"/>
              <a:t>Orientare strategică și politică</a:t>
            </a:r>
            <a:r>
              <a:rPr lang="en-GB" sz="2800" spc="-5" dirty="0"/>
              <a:t>SDNM</a:t>
            </a:r>
            <a:r>
              <a:rPr lang="ro-RO" sz="2800" dirty="0"/>
              <a:t> </a:t>
            </a:r>
            <a:r>
              <a:rPr sz="2800" dirty="0"/>
              <a:t>1:</a:t>
            </a:r>
            <a:r>
              <a:rPr sz="2800" spc="15" dirty="0"/>
              <a:t> </a:t>
            </a:r>
            <a:r>
              <a:rPr lang="ro-RO" sz="2800" dirty="0"/>
              <a:t>Investiții în educația asistenților medicali</a:t>
            </a:r>
            <a:endParaRPr sz="28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2523744"/>
            <a:ext cx="4248911" cy="260222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7980" y="6130290"/>
            <a:ext cx="1684020" cy="7277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180" y="1114406"/>
            <a:ext cx="4468495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sz="3700" dirty="0">
                <a:solidFill>
                  <a:srgbClr val="FFFFFF"/>
                </a:solidFill>
                <a:latin typeface="Arial MT"/>
                <a:cs typeface="Arial MT"/>
              </a:rPr>
              <a:t>Ce pot face asistenții medicali</a:t>
            </a:r>
            <a:r>
              <a:rPr sz="3700" dirty="0">
                <a:solidFill>
                  <a:srgbClr val="FFFFFF"/>
                </a:solidFill>
                <a:latin typeface="Arial MT"/>
                <a:cs typeface="Arial MT"/>
              </a:rPr>
              <a:t>?</a:t>
            </a:r>
            <a:endParaRPr sz="37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922" y="2484628"/>
            <a:ext cx="5638800" cy="36697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84810" indent="-342900">
              <a:lnSpc>
                <a:spcPct val="106900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600" spc="-5" dirty="0">
                <a:solidFill>
                  <a:srgbClr val="FFFFFF"/>
                </a:solidFill>
                <a:latin typeface="Arial MT"/>
                <a:cs typeface="Arial MT"/>
              </a:rPr>
              <a:t>Să sprijine extinderea și menținerea unei forțe de muncă competente în domeniul asistenței medicale</a:t>
            </a:r>
            <a:endParaRPr sz="1600" dirty="0">
              <a:latin typeface="Arial MT"/>
              <a:cs typeface="Arial MT"/>
            </a:endParaRPr>
          </a:p>
          <a:p>
            <a:pPr marL="355600" marR="54610" indent="-342900">
              <a:lnSpc>
                <a:spcPct val="106900"/>
              </a:lnSpc>
              <a:spcBef>
                <a:spcPts val="10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600" spc="-5" dirty="0">
                <a:solidFill>
                  <a:srgbClr val="FFFFFF"/>
                </a:solidFill>
                <a:latin typeface="Arial MT"/>
                <a:cs typeface="Arial MT"/>
              </a:rPr>
              <a:t>Să promoveze și să conducă politici privind forța de muncă adecvate, cu resurse și specifice</a:t>
            </a:r>
            <a:endParaRPr sz="1600" dirty="0">
              <a:latin typeface="Arial MT"/>
              <a:cs typeface="Arial MT"/>
            </a:endParaRPr>
          </a:p>
          <a:p>
            <a:pPr marL="355600" marR="5080" indent="-342900">
              <a:lnSpc>
                <a:spcPct val="107000"/>
              </a:lnSpc>
              <a:spcBef>
                <a:spcPts val="100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600" spc="-5" dirty="0">
                <a:solidFill>
                  <a:srgbClr val="FFFFFF"/>
                </a:solidFill>
                <a:latin typeface="Arial MT"/>
                <a:cs typeface="Arial MT"/>
              </a:rPr>
              <a:t>Să asigure standardele de calitate ale practicii profesiei de asistent medical și să ofere sprijin pentru </a:t>
            </a:r>
            <a:r>
              <a:rPr lang="ro-RO" sz="1600" dirty="0">
                <a:solidFill>
                  <a:srgbClr val="FFFFFF"/>
                </a:solidFill>
                <a:latin typeface="Arial MT"/>
                <a:cs typeface="Arial MT"/>
              </a:rPr>
              <a:t>corelarea domeniului de practică cu educația și competențele asistenților medicali</a:t>
            </a:r>
            <a:endParaRPr sz="16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600" spc="-5" dirty="0">
                <a:solidFill>
                  <a:srgbClr val="FFFFFF"/>
                </a:solidFill>
                <a:latin typeface="Arial MT"/>
                <a:cs typeface="Arial MT"/>
              </a:rPr>
              <a:t>Să creeze și să sprijine o cultură care acordă prioritate educației</a:t>
            </a: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600" spc="-5" dirty="0">
                <a:solidFill>
                  <a:srgbClr val="FFFFFF"/>
                </a:solidFill>
                <a:latin typeface="Arial MT"/>
                <a:cs typeface="Arial MT"/>
              </a:rPr>
              <a:t>Să influențeze cerințe de calitate și adecvate privind autorizarea  și înregistrarea pentru exercitarea profesiei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971530" cy="994410"/>
          </a:xfrm>
          <a:custGeom>
            <a:avLst/>
            <a:gdLst/>
            <a:ahLst/>
            <a:cxnLst/>
            <a:rect l="l" t="t" r="r" b="b"/>
            <a:pathLst>
              <a:path w="10971530" h="994410">
                <a:moveTo>
                  <a:pt x="10971276" y="0"/>
                </a:moveTo>
                <a:lnTo>
                  <a:pt x="0" y="0"/>
                </a:lnTo>
                <a:lnTo>
                  <a:pt x="0" y="994410"/>
                </a:lnTo>
                <a:lnTo>
                  <a:pt x="10971276" y="994410"/>
                </a:lnTo>
                <a:lnTo>
                  <a:pt x="10971276" y="0"/>
                </a:lnTo>
                <a:close/>
              </a:path>
            </a:pathLst>
          </a:custGeom>
          <a:solidFill>
            <a:srgbClr val="28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724" y="218440"/>
            <a:ext cx="930084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sz="2800" spc="-5" dirty="0"/>
              <a:t>Orientare strategică și politică SDNM </a:t>
            </a:r>
            <a:r>
              <a:rPr sz="2800" dirty="0"/>
              <a:t>2:</a:t>
            </a:r>
            <a:r>
              <a:rPr sz="2800" spc="15" dirty="0"/>
              <a:t> </a:t>
            </a:r>
            <a:r>
              <a:rPr lang="ro-RO" sz="2800" dirty="0"/>
              <a:t>Investiții în locuri de muncă pentru asistenți medicali</a:t>
            </a:r>
            <a:endParaRPr sz="280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3407" y="2153411"/>
            <a:ext cx="5141976" cy="34305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27207" y="6119621"/>
            <a:ext cx="1764792" cy="7383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122" y="1675480"/>
            <a:ext cx="614934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o-RO" sz="3200" dirty="0">
                <a:solidFill>
                  <a:srgbClr val="FFFFFF"/>
                </a:solidFill>
                <a:latin typeface="Arial MT"/>
                <a:cs typeface="Arial MT"/>
              </a:rPr>
              <a:t>Ce pot face asistenții medicali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?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651" y="2182114"/>
            <a:ext cx="6069965" cy="4218271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dirty="0">
                <a:solidFill>
                  <a:srgbClr val="FFFFFF"/>
                </a:solidFill>
                <a:latin typeface="Arial MT"/>
                <a:cs typeface="Arial MT"/>
              </a:rPr>
              <a:t>Să îi îndrume pe asistenții medicali leaderi emergenți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endParaRPr lang="ro-RO" sz="1400" spc="-10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dirty="0">
                <a:solidFill>
                  <a:srgbClr val="FFFFFF"/>
                </a:solidFill>
                <a:latin typeface="Arial MT"/>
                <a:cs typeface="Arial MT"/>
              </a:rPr>
              <a:t>Să dezvolte și să pună în aplicare competențe de </a:t>
            </a:r>
            <a:r>
              <a:rPr lang="en-GB" sz="1400" spc="-5" dirty="0">
                <a:solidFill>
                  <a:srgbClr val="FFFFFF"/>
                </a:solidFill>
                <a:latin typeface="Arial MT"/>
                <a:cs typeface="Arial MT"/>
              </a:rPr>
              <a:t>leadership</a:t>
            </a:r>
            <a:endParaRPr lang="en-GB" sz="14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spc="-5" dirty="0">
                <a:solidFill>
                  <a:srgbClr val="FFFFFF"/>
                </a:solidFill>
                <a:latin typeface="Arial MT"/>
                <a:cs typeface="Arial MT"/>
              </a:rPr>
              <a:t>Să îi susțină și să îi încurajeze pe asistenții medicali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leader</a:t>
            </a:r>
            <a:r>
              <a:rPr lang="ro-RO" sz="1400" spc="-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endParaRPr sz="1400" dirty="0">
              <a:latin typeface="Arial MT"/>
              <a:cs typeface="Arial MT"/>
            </a:endParaRPr>
          </a:p>
          <a:p>
            <a:pPr marL="355600" marR="41275" indent="-342900">
              <a:lnSpc>
                <a:spcPct val="107200"/>
              </a:lnSpc>
              <a:spcBef>
                <a:spcPts val="99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spc="-5" dirty="0">
                <a:solidFill>
                  <a:srgbClr val="FFFFFF"/>
                </a:solidFill>
                <a:latin typeface="Arial MT"/>
                <a:cs typeface="Arial MT"/>
              </a:rPr>
              <a:t>Să progreseze în domenii de învățare în ceea ce privește finanțale și bugetele, cadrele de reglementare și elaborarea de politici</a:t>
            </a:r>
            <a:endParaRPr sz="1400" dirty="0">
              <a:latin typeface="Arial MT"/>
              <a:cs typeface="Arial MT"/>
            </a:endParaRPr>
          </a:p>
          <a:p>
            <a:pPr marL="355600" marR="5080" indent="-342900">
              <a:lnSpc>
                <a:spcPct val="107200"/>
              </a:lnSpc>
              <a:spcBef>
                <a:spcPts val="99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dirty="0">
                <a:solidFill>
                  <a:srgbClr val="FFFFFF"/>
                </a:solidFill>
                <a:latin typeface="Arial MT"/>
                <a:cs typeface="Arial MT"/>
              </a:rPr>
              <a:t>Să își folosească abilitățile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lang="ro-RO" sz="1400" dirty="0">
                <a:solidFill>
                  <a:srgbClr val="FFFFFF"/>
                </a:solidFill>
                <a:latin typeface="Arial MT"/>
                <a:cs typeface="Arial MT"/>
              </a:rPr>
              <a:t> cunoștințele și atributele ca voce a celor ce conduc</a:t>
            </a:r>
            <a:endParaRPr sz="14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dirty="0">
                <a:solidFill>
                  <a:srgbClr val="FFFFFF"/>
                </a:solidFill>
                <a:latin typeface="Arial MT"/>
                <a:cs typeface="Arial MT"/>
              </a:rPr>
              <a:t>Să acorde prioritate propriei sănătăți pentru a-i conduce mai bine pe ceilalți</a:t>
            </a: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o-RO" sz="1400" spc="-5" dirty="0">
                <a:solidFill>
                  <a:srgbClr val="FFFFFF"/>
                </a:solidFill>
                <a:latin typeface="Arial MT"/>
                <a:cs typeface="Arial MT"/>
              </a:rPr>
              <a:t>Să creeze alianțe și parteneriate cu cei din interiorul și din afara sectorului sănătății</a:t>
            </a:r>
            <a:endParaRPr sz="1400" dirty="0">
              <a:latin typeface="Arial MT"/>
              <a:cs typeface="Arial MT"/>
            </a:endParaRPr>
          </a:p>
          <a:p>
            <a:pPr marL="241300" indent="-228600">
              <a:lnSpc>
                <a:spcPts val="2055"/>
              </a:lnSpc>
              <a:spcBef>
                <a:spcPts val="1755"/>
              </a:spcBef>
              <a:buChar char="•"/>
              <a:tabLst>
                <a:tab pos="240665" algn="l"/>
                <a:tab pos="241300" algn="l"/>
              </a:tabLst>
            </a:pPr>
            <a:r>
              <a:rPr lang="ro-RO" sz="1400" spc="-10" dirty="0">
                <a:solidFill>
                  <a:srgbClr val="FFFFFF"/>
                </a:solidFill>
                <a:latin typeface="Arial MT"/>
                <a:cs typeface="Arial MT"/>
              </a:rPr>
              <a:t>Să transpună noie constatări ale cercetărilor pentru a avea un impact asupra politicii și practicii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7338"/>
            <a:ext cx="11603355" cy="1325245"/>
          </a:xfrm>
          <a:custGeom>
            <a:avLst/>
            <a:gdLst/>
            <a:ahLst/>
            <a:cxnLst/>
            <a:rect l="l" t="t" r="r" b="b"/>
            <a:pathLst>
              <a:path w="11603355" h="1325245">
                <a:moveTo>
                  <a:pt x="11602974" y="0"/>
                </a:moveTo>
                <a:lnTo>
                  <a:pt x="0" y="0"/>
                </a:lnTo>
                <a:lnTo>
                  <a:pt x="0" y="1325118"/>
                </a:lnTo>
                <a:lnTo>
                  <a:pt x="11602974" y="1325118"/>
                </a:lnTo>
                <a:lnTo>
                  <a:pt x="11602974" y="0"/>
                </a:lnTo>
                <a:close/>
              </a:path>
            </a:pathLst>
          </a:custGeom>
          <a:solidFill>
            <a:srgbClr val="28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488" y="425703"/>
            <a:ext cx="1108202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spc="-5" dirty="0"/>
              <a:t>Orientare strategică și politică SDNM</a:t>
            </a:r>
            <a:r>
              <a:rPr spc="-5" dirty="0"/>
              <a:t>3:</a:t>
            </a:r>
            <a:r>
              <a:rPr spc="-10" dirty="0"/>
              <a:t> </a:t>
            </a:r>
            <a:r>
              <a:rPr lang="ro-RO" dirty="0"/>
              <a:t>Investiții în leadership-ul asistenților medicali</a:t>
            </a:r>
            <a:endParaRPr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050" y="2189251"/>
            <a:ext cx="5181600" cy="352945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27207" y="6072378"/>
            <a:ext cx="1764792" cy="7856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7561"/>
            <a:ext cx="12192000" cy="5790565"/>
          </a:xfrm>
          <a:custGeom>
            <a:avLst/>
            <a:gdLst/>
            <a:ahLst/>
            <a:cxnLst/>
            <a:rect l="l" t="t" r="r" b="b"/>
            <a:pathLst>
              <a:path w="12192000" h="5790565">
                <a:moveTo>
                  <a:pt x="0" y="5790434"/>
                </a:moveTo>
                <a:lnTo>
                  <a:pt x="12191999" y="5790434"/>
                </a:lnTo>
                <a:lnTo>
                  <a:pt x="12191999" y="0"/>
                </a:lnTo>
                <a:lnTo>
                  <a:pt x="0" y="0"/>
                </a:lnTo>
                <a:lnTo>
                  <a:pt x="0" y="5790434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8244" y="1503934"/>
            <a:ext cx="7277100" cy="47389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0"/>
              </a:spcBef>
            </a:pPr>
            <a:r>
              <a:rPr lang="ro-RO" sz="3700" dirty="0">
                <a:solidFill>
                  <a:srgbClr val="FFFFFF"/>
                </a:solidFill>
                <a:latin typeface="Arial MT"/>
                <a:cs typeface="Arial MT"/>
              </a:rPr>
              <a:t>Ce pot face asistenții medicali</a:t>
            </a:r>
            <a:r>
              <a:rPr sz="3700" dirty="0">
                <a:solidFill>
                  <a:srgbClr val="FFFFFF"/>
                </a:solidFill>
                <a:latin typeface="Arial MT"/>
                <a:cs typeface="Arial MT"/>
              </a:rPr>
              <a:t>?</a:t>
            </a:r>
            <a:endParaRPr sz="3700" dirty="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2385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lang="ro-RO" sz="1400" spc="-5" dirty="0">
                <a:solidFill>
                  <a:srgbClr val="FFFFFF"/>
                </a:solidFill>
                <a:latin typeface="Arial MT"/>
                <a:cs typeface="Arial MT"/>
              </a:rPr>
              <a:t>Să sprijine extinderea și menținerea unei forțe de muncă competente în domeniul asistenței medicale</a:t>
            </a:r>
            <a:endParaRPr sz="1400" dirty="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155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lang="ro-RO" sz="1400" spc="-5" dirty="0">
                <a:solidFill>
                  <a:srgbClr val="FFFFFF"/>
                </a:solidFill>
                <a:latin typeface="Arial MT"/>
                <a:cs typeface="Arial MT"/>
              </a:rPr>
              <a:t>Să influențeze și să conducă reforma privind reglementarea profesiei de asistent medical</a:t>
            </a:r>
            <a:endParaRPr sz="1400" dirty="0">
              <a:latin typeface="Arial MT"/>
              <a:cs typeface="Arial MT"/>
            </a:endParaRPr>
          </a:p>
          <a:p>
            <a:pPr marL="355600" marR="5080" indent="-343535">
              <a:lnSpc>
                <a:spcPct val="106900"/>
              </a:lnSpc>
              <a:spcBef>
                <a:spcPts val="1005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lang="ro-RO" sz="1400" spc="-5" dirty="0">
                <a:solidFill>
                  <a:srgbClr val="FFFFFF"/>
                </a:solidFill>
                <a:latin typeface="Arial MT"/>
                <a:cs typeface="Arial MT"/>
              </a:rPr>
              <a:t>Să asigure standardele de calitate ale practicii profesiei de asistent medical </a:t>
            </a:r>
            <a:r>
              <a:rPr lang="ro-RO" sz="1400" dirty="0">
                <a:solidFill>
                  <a:srgbClr val="FFFFFF"/>
                </a:solidFill>
                <a:latin typeface="Arial MT"/>
                <a:cs typeface="Arial MT"/>
              </a:rPr>
              <a:t>și să ofere sprijin pentru corelarea domeniului de practică cu educația și competențele profesiei de asistent medical</a:t>
            </a:r>
            <a:endParaRPr sz="1400" dirty="0">
              <a:latin typeface="Arial MT"/>
              <a:cs typeface="Arial MT"/>
            </a:endParaRPr>
          </a:p>
          <a:p>
            <a:pPr marL="355600" marR="486409" indent="-343535">
              <a:lnSpc>
                <a:spcPct val="106900"/>
              </a:lnSpc>
              <a:spcBef>
                <a:spcPts val="1000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lang="ro-RO" sz="1400" spc="-5" dirty="0">
                <a:solidFill>
                  <a:srgbClr val="FFFFFF"/>
                </a:solidFill>
                <a:latin typeface="Arial MT"/>
                <a:cs typeface="Arial MT"/>
              </a:rPr>
              <a:t>Să promoveze un sistem de reglementare pentru sprijinirea practicii avansate</a:t>
            </a:r>
            <a:endParaRPr sz="1400" dirty="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155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lang="ro-RO" sz="1400" spc="-5" dirty="0">
                <a:solidFill>
                  <a:srgbClr val="FFFFFF"/>
                </a:solidFill>
                <a:latin typeface="Arial MT"/>
                <a:cs typeface="Arial MT"/>
              </a:rPr>
              <a:t>Să susțină un nivel de educație de nivel masterat sau mai ridicat pentru APN (asistenți medicali de practică avansată)</a:t>
            </a:r>
            <a:endParaRPr sz="1400" dirty="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spcBef>
                <a:spcPts val="1750"/>
              </a:spcBef>
              <a:buChar char="•"/>
              <a:tabLst>
                <a:tab pos="241300" algn="l"/>
                <a:tab pos="241935" algn="l"/>
              </a:tabLst>
            </a:pPr>
            <a:r>
              <a:rPr lang="ro-RO" sz="1400" spc="-5" dirty="0">
                <a:solidFill>
                  <a:srgbClr val="FFFFFF"/>
                </a:solidFill>
                <a:latin typeface="Arial MT"/>
                <a:cs typeface="Arial MT"/>
              </a:rPr>
              <a:t>Să conducă și să dezvolte standarde de practică pentru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APNs</a:t>
            </a:r>
            <a:endParaRPr sz="1400" dirty="0">
              <a:latin typeface="Arial MT"/>
              <a:cs typeface="Arial MT"/>
            </a:endParaRPr>
          </a:p>
          <a:p>
            <a:pPr marL="241300" marR="118745" indent="-229235">
              <a:lnSpc>
                <a:spcPts val="1939"/>
              </a:lnSpc>
              <a:spcBef>
                <a:spcPts val="1030"/>
              </a:spcBef>
              <a:buChar char="•"/>
              <a:tabLst>
                <a:tab pos="241300" algn="l"/>
                <a:tab pos="241935" algn="l"/>
              </a:tabLst>
            </a:pPr>
            <a:r>
              <a:rPr lang="ro-RO" sz="1400" spc="-5" dirty="0">
                <a:solidFill>
                  <a:srgbClr val="FFFFFF"/>
                </a:solidFill>
                <a:latin typeface="Arial MT"/>
                <a:cs typeface="Arial MT"/>
              </a:rPr>
              <a:t>Să extindă cercetarea și dovezile în domeniul asistenței medicale, în special pentru sprijinirea dezvoltării strategiilor pentru asistenții medicali care lucrează în deplinătatea domeniului de practică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068070"/>
          </a:xfrm>
          <a:custGeom>
            <a:avLst/>
            <a:gdLst/>
            <a:ahLst/>
            <a:cxnLst/>
            <a:rect l="l" t="t" r="r" b="b"/>
            <a:pathLst>
              <a:path w="12192000" h="1068070">
                <a:moveTo>
                  <a:pt x="12191999" y="0"/>
                </a:moveTo>
                <a:lnTo>
                  <a:pt x="0" y="0"/>
                </a:lnTo>
                <a:lnTo>
                  <a:pt x="0" y="1067562"/>
                </a:lnTo>
                <a:lnTo>
                  <a:pt x="12191999" y="1067562"/>
                </a:lnTo>
                <a:lnTo>
                  <a:pt x="12191999" y="0"/>
                </a:lnTo>
                <a:close/>
              </a:path>
            </a:pathLst>
          </a:custGeom>
          <a:solidFill>
            <a:srgbClr val="28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03" y="147574"/>
            <a:ext cx="1191768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-RO" sz="2800" spc="-5" dirty="0"/>
              <a:t>Orientare strategică și politică </a:t>
            </a:r>
            <a:r>
              <a:rPr sz="2800" dirty="0"/>
              <a:t>4:</a:t>
            </a:r>
            <a:r>
              <a:rPr sz="2800" spc="5" dirty="0"/>
              <a:t> </a:t>
            </a:r>
            <a:r>
              <a:rPr lang="ro-RO" sz="2800" dirty="0"/>
              <a:t>Investiții în asistenții medicali pentru furnizarea de servicii</a:t>
            </a:r>
            <a:endParaRPr sz="280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1638" y="2180082"/>
            <a:ext cx="4420361" cy="30396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20756" y="6072378"/>
            <a:ext cx="1571244" cy="7856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1040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MT</vt:lpstr>
      <vt:lpstr>Calibri</vt:lpstr>
      <vt:lpstr>Symbol</vt:lpstr>
      <vt:lpstr>Office Theme</vt:lpstr>
      <vt:lpstr>Ziua Internațională a Asistentului Medical 2022</vt:lpstr>
      <vt:lpstr>Ziua Internațională a Asistentului Medical este sărbătorită în întreaga lume, la data de 12mai, aniversarea nașterii lui Florence Nightingale.</vt:lpstr>
      <vt:lpstr>Tema IND 2022 este:</vt:lpstr>
      <vt:lpstr>PowerPoint Presentation</vt:lpstr>
      <vt:lpstr>În plus, se axează pe douî priorități strategice de importanță vitală, care au ajuns în prim plan în ultimii doi ani:</vt:lpstr>
      <vt:lpstr>Orientare strategică și politicăSDNM 1: Investiții în educația asistenților medicali</vt:lpstr>
      <vt:lpstr>Orientare strategică și politică SDNM 2: Investiții în locuri de muncă pentru asistenți medicali</vt:lpstr>
      <vt:lpstr>Orientare strategică și politică SDNM3: Investiții în leadership-ul asistenților medicali</vt:lpstr>
      <vt:lpstr>Orientare strategică și politică 4: Investiții în asistenții medicali pentru furnizarea de servicii</vt:lpstr>
      <vt:lpstr>Orientare politică ICN 5: Investiții în siguranța asistenților medicali </vt:lpstr>
      <vt:lpstr>Orientare politică ICN 6: Investiții în sănătatea și bunăstarea asistenților medicali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Williamson</dc:creator>
  <cp:lastModifiedBy>OAMGMAMR_Braila</cp:lastModifiedBy>
  <cp:revision>19</cp:revision>
  <dcterms:created xsi:type="dcterms:W3CDTF">2022-05-08T08:47:37Z</dcterms:created>
  <dcterms:modified xsi:type="dcterms:W3CDTF">2022-05-10T05:24:19Z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2022-05-08T00:00:00Z</vt:filetime>
  </property>
</Properties>
</file>